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Raleway"/>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7.xml"/><Relationship Id="rId33" Type="http://schemas.openxmlformats.org/officeDocument/2006/relationships/font" Target="fonts/Raleway-boldItalic.fntdata"/><Relationship Id="rId10" Type="http://schemas.openxmlformats.org/officeDocument/2006/relationships/slide" Target="slides/slide6.xml"/><Relationship Id="rId32" Type="http://schemas.openxmlformats.org/officeDocument/2006/relationships/font" Target="fonts/Raleway-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DANIEL: </a:t>
            </a:r>
            <a:endParaRPr/>
          </a:p>
          <a:p>
            <a:pPr indent="0" lvl="0" marL="0">
              <a:spcBef>
                <a:spcPts val="0"/>
              </a:spcBef>
              <a:spcAft>
                <a:spcPts val="0"/>
              </a:spcAft>
              <a:buNone/>
            </a:pPr>
            <a:r>
              <a:rPr lang="en"/>
              <a:t>Here’s a 1 min video from WSJ about the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is the slide discussed in class about two months ago, showing a rotational landslide.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is the slope profile from Stark’s case study. For our project, we compared Stark’s results to our own from UTEXAS. They used finite element program slopeW to find their results. </a:t>
            </a:r>
            <a:endParaRPr/>
          </a:p>
          <a:p>
            <a:pPr indent="0" lvl="0" marL="0">
              <a:spcBef>
                <a:spcPts val="0"/>
              </a:spcBef>
              <a:spcAft>
                <a:spcPts val="0"/>
              </a:spcAft>
              <a:buNone/>
            </a:pPr>
            <a:r>
              <a:t/>
            </a:r>
            <a:endParaRPr/>
          </a:p>
          <a:p>
            <a:pPr indent="0" lvl="0" marL="0">
              <a:spcBef>
                <a:spcPts val="0"/>
              </a:spcBef>
              <a:spcAft>
                <a:spcPts val="0"/>
              </a:spcAft>
              <a:buNone/>
            </a:pPr>
            <a:r>
              <a:rPr lang="en"/>
              <a:t>Case Study: Oso, Washington, Landslide of March 22, 2014—Material Properties and Failure Mechanism </a:t>
            </a:r>
            <a:r>
              <a:rPr b="1" lang="en"/>
              <a:t>Timothy D. Stark</a:t>
            </a:r>
            <a:r>
              <a:rPr lang="en"/>
              <a:t>, Ahmed K. Baghdady, Oldrich Hungr, Jordan Aaron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They assumed that the slide occurred in two phases (about two minutes apart, recorded by nearby seismic equipment). Here are the two failure surfaces. The loose colluvium shown below on the slope was liquefied by the initial landslide and added to the mass and momentum, making the slide more deadly, traveling 1.2 km.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 UTEXAS, we initially assumed a circular failure. The slope had to be smoothed out in order to avoid tiny local failures.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dk2"/>
                </a:solidFill>
              </a:rPr>
              <a:t>JASHOD:</a:t>
            </a:r>
            <a:endParaRPr>
              <a:solidFill>
                <a:schemeClr val="dk2"/>
              </a:solidFill>
            </a:endParaRPr>
          </a:p>
          <a:p>
            <a:pPr indent="0" lvl="0" marL="0">
              <a:spcBef>
                <a:spcPts val="0"/>
              </a:spcBef>
              <a:spcAft>
                <a:spcPts val="0"/>
              </a:spcAft>
              <a:buNone/>
            </a:pPr>
            <a:r>
              <a:rPr lang="en"/>
              <a:t>Using a circular failure surface, an initial failure surface was calculated which was somewhat close to that calculated by Stark.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Using a non-circular fairlure surface, here is an initial guess at a fairlure surface.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As you can see, the line does have good agreement with Stark’s.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After initial failure, the slope looked something like this.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is our guess for a non-circular failure surface.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is what UTEXAS found.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As you can see, the line does have decent agreement with Stark’s. While it isn’t perfect, compare that to the failure predicted using a circular surface.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As you can see, the line is totally different.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DANIEL:</a:t>
            </a:r>
            <a:endParaRPr/>
          </a:p>
          <a:p>
            <a:pPr indent="0" lvl="0" marL="0">
              <a:spcBef>
                <a:spcPts val="0"/>
              </a:spcBef>
              <a:spcAft>
                <a:spcPts val="0"/>
              </a:spcAft>
              <a:buNone/>
            </a:pPr>
            <a:r>
              <a:rPr lang="en"/>
              <a:t>In our case study, we confirmed with UTEXAS what Stark found using SlopeW.</a:t>
            </a:r>
            <a:endParaRPr/>
          </a:p>
          <a:p>
            <a:pPr indent="0" lvl="0" marL="0">
              <a:spcBef>
                <a:spcPts val="0"/>
              </a:spcBef>
              <a:spcAft>
                <a:spcPts val="0"/>
              </a:spcAft>
              <a:buNone/>
            </a:pPr>
            <a:r>
              <a:rPr lang="en"/>
              <a:t>We also saw an excellent example of how anisotropic profiles are the wrong situation to use circular failure surfaces.</a:t>
            </a:r>
            <a:endParaRPr/>
          </a:p>
          <a:p>
            <a:pPr indent="0" lvl="0" marL="0">
              <a:spcBef>
                <a:spcPts val="0"/>
              </a:spcBef>
              <a:spcAft>
                <a:spcPts val="0"/>
              </a:spcAft>
              <a:buNone/>
            </a:pPr>
            <a:r>
              <a:rPr lang="en"/>
              <a:t>Finally, because of our findings, we believe that the slope failure would most likely have occurred with or without deforestation.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CHRIS: </a:t>
            </a:r>
            <a:br>
              <a:rPr lang="en"/>
            </a:br>
            <a:r>
              <a:rPr lang="en"/>
              <a:t>Added this and the next six slides to demonstrate how the landslide probably occurred. Images obtained from Google Earth.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is an area of deforestation.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 early 2006, there was a landslide which partially blocked the Stillaguamish River.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More deforestation occurred in 2009 in this region.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More deforestation occurred here in 2013.</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 March 2014, a massive landslide occurred.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slide combines the previous slides’ circles into one to illustrate the potential and progressive effects of deforestation and subsidence.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Shape 11"/>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Shape 1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Shape 13"/>
          <p:cNvSpPr txBox="1"/>
          <p:nvPr>
            <p:ph type="ctrTitle"/>
          </p:nvPr>
        </p:nvSpPr>
        <p:spPr>
          <a:xfrm>
            <a:off x="2371725" y="630225"/>
            <a:ext cx="6331500" cy="15420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Shape 14"/>
          <p:cNvSpPr txBox="1"/>
          <p:nvPr>
            <p:ph idx="1" type="subTitle"/>
          </p:nvPr>
        </p:nvSpPr>
        <p:spPr>
          <a:xfrm>
            <a:off x="2390267" y="3238450"/>
            <a:ext cx="6331500" cy="1241700"/>
          </a:xfrm>
          <a:prstGeom prst="rect">
            <a:avLst/>
          </a:prstGeom>
        </p:spPr>
        <p:txBody>
          <a:bodyPr anchorCtr="0" anchor="b" bIns="91425" lIns="91425" spcFirstLastPara="1" rIns="91425" wrap="square" tIns="91425"/>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Shape 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cxnSp>
        <p:nvCxnSpPr>
          <p:cNvPr id="61" name="Shape 6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Shape 6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Shape 63"/>
          <p:cNvSpPr txBox="1"/>
          <p:nvPr>
            <p:ph type="title"/>
          </p:nvPr>
        </p:nvSpPr>
        <p:spPr>
          <a:xfrm>
            <a:off x="853950" y="1304850"/>
            <a:ext cx="7436100" cy="1538400"/>
          </a:xfrm>
          <a:prstGeom prst="rect">
            <a:avLst/>
          </a:prstGeom>
        </p:spPr>
        <p:txBody>
          <a:bodyPr anchorCtr="0" anchor="ctr" bIns="91425" lIns="91425" spcFirstLastPara="1" rIns="91425" wrap="square" tIns="91425"/>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p:txBody>
      </p:sp>
      <p:sp>
        <p:nvSpPr>
          <p:cNvPr id="64" name="Shape 64"/>
          <p:cNvSpPr txBox="1"/>
          <p:nvPr>
            <p:ph idx="1" type="body"/>
          </p:nvPr>
        </p:nvSpPr>
        <p:spPr>
          <a:xfrm>
            <a:off x="853950" y="2919450"/>
            <a:ext cx="74361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5" name="Shape 6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Shape 6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Shape 17"/>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Shape 18"/>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Shape 19"/>
          <p:cNvSpPr txBox="1"/>
          <p:nvPr>
            <p:ph type="title"/>
          </p:nvPr>
        </p:nvSpPr>
        <p:spPr>
          <a:xfrm>
            <a:off x="406425" y="1806825"/>
            <a:ext cx="8296800" cy="15420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Shape 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cxnSp>
        <p:nvCxnSpPr>
          <p:cNvPr id="22" name="Shape 22"/>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Shape 23"/>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Shape 2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Shape 25"/>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Shape 26"/>
          <p:cNvSpPr txBox="1"/>
          <p:nvPr>
            <p:ph idx="1" type="body"/>
          </p:nvPr>
        </p:nvSpPr>
        <p:spPr>
          <a:xfrm>
            <a:off x="2410112" y="1595776"/>
            <a:ext cx="6321600" cy="3002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Shape 2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cxnSp>
        <p:nvCxnSpPr>
          <p:cNvPr id="29" name="Shape 29"/>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Shape 30"/>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Shape 3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Shape 32"/>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Shape 33"/>
          <p:cNvSpPr txBox="1"/>
          <p:nvPr>
            <p:ph idx="1" type="body"/>
          </p:nvPr>
        </p:nvSpPr>
        <p:spPr>
          <a:xfrm>
            <a:off x="2400303" y="1602675"/>
            <a:ext cx="3071400" cy="3002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Shape 34"/>
          <p:cNvSpPr txBox="1"/>
          <p:nvPr>
            <p:ph idx="2" type="body"/>
          </p:nvPr>
        </p:nvSpPr>
        <p:spPr>
          <a:xfrm>
            <a:off x="5650572" y="1602675"/>
            <a:ext cx="3071400" cy="3002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Shape 3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Shape 37"/>
          <p:cNvSpPr txBox="1"/>
          <p:nvPr>
            <p:ph type="title"/>
          </p:nvPr>
        </p:nvSpPr>
        <p:spPr>
          <a:xfrm>
            <a:off x="303300" y="411575"/>
            <a:ext cx="8520600" cy="6396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Shape 3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9" name="Shape 39"/>
        <p:cNvGrpSpPr/>
        <p:nvPr/>
      </p:nvGrpSpPr>
      <p:grpSpPr>
        <a:xfrm>
          <a:off x="0" y="0"/>
          <a:ext cx="0" cy="0"/>
          <a:chOff x="0" y="0"/>
          <a:chExt cx="0" cy="0"/>
        </a:xfrm>
      </p:grpSpPr>
      <p:cxnSp>
        <p:nvCxnSpPr>
          <p:cNvPr id="40" name="Shape 4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Shape 41"/>
          <p:cNvSpPr txBox="1"/>
          <p:nvPr>
            <p:ph type="title"/>
          </p:nvPr>
        </p:nvSpPr>
        <p:spPr>
          <a:xfrm>
            <a:off x="319500" y="936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Shape 42"/>
          <p:cNvSpPr txBox="1"/>
          <p:nvPr>
            <p:ph idx="1" type="body"/>
          </p:nvPr>
        </p:nvSpPr>
        <p:spPr>
          <a:xfrm>
            <a:off x="319500" y="1846804"/>
            <a:ext cx="2808000" cy="28062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3" name="Shape 4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Shape 45"/>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Shape 46"/>
          <p:cNvSpPr txBox="1"/>
          <p:nvPr>
            <p:ph type="title"/>
          </p:nvPr>
        </p:nvSpPr>
        <p:spPr>
          <a:xfrm>
            <a:off x="283103" y="712141"/>
            <a:ext cx="6244200" cy="38355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Shape 4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 name="Shape 48"/>
        <p:cNvGrpSpPr/>
        <p:nvPr/>
      </p:nvGrpSpPr>
      <p:grpSpPr>
        <a:xfrm>
          <a:off x="0" y="0"/>
          <a:ext cx="0" cy="0"/>
          <a:chOff x="0" y="0"/>
          <a:chExt cx="0" cy="0"/>
        </a:xfrm>
      </p:grpSpPr>
      <p:sp>
        <p:nvSpPr>
          <p:cNvPr id="49" name="Shape 4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50" name="Shape 5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Shape 51"/>
          <p:cNvSpPr txBox="1"/>
          <p:nvPr>
            <p:ph type="title"/>
          </p:nvPr>
        </p:nvSpPr>
        <p:spPr>
          <a:xfrm>
            <a:off x="265500" y="1397350"/>
            <a:ext cx="4045200" cy="1318200"/>
          </a:xfrm>
          <a:prstGeom prst="rect">
            <a:avLst/>
          </a:prstGeom>
        </p:spPr>
        <p:txBody>
          <a:bodyPr anchorCtr="0" anchor="b" bIns="91425" lIns="91425" spcFirstLastPara="1" rIns="91425" wrap="square" tIns="91425"/>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Shape 52"/>
          <p:cNvSpPr txBox="1"/>
          <p:nvPr>
            <p:ph idx="1" type="subTitle"/>
          </p:nvPr>
        </p:nvSpPr>
        <p:spPr>
          <a:xfrm>
            <a:off x="265500" y="273537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Shape 53"/>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4" name="Shape 5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cxnSp>
        <p:nvCxnSpPr>
          <p:cNvPr id="56" name="Shape 56"/>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Shape 5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Shape 58"/>
          <p:cNvSpPr txBox="1"/>
          <p:nvPr>
            <p:ph idx="1" type="body"/>
          </p:nvPr>
        </p:nvSpPr>
        <p:spPr>
          <a:xfrm>
            <a:off x="328017" y="4226025"/>
            <a:ext cx="8388600" cy="3936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59" name="Shape 5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Shape 7"/>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Shape 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huNxZGmsUbE"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Shape 7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6000"/>
              <a:t>Oso Landslide</a:t>
            </a:r>
            <a:endParaRPr sz="6000"/>
          </a:p>
        </p:txBody>
      </p:sp>
      <p:sp>
        <p:nvSpPr>
          <p:cNvPr id="73" name="Shape 73"/>
          <p:cNvSpPr txBox="1"/>
          <p:nvPr>
            <p:ph idx="1" type="subTitle"/>
          </p:nvPr>
        </p:nvSpPr>
        <p:spPr>
          <a:xfrm>
            <a:off x="2390275" y="3022500"/>
            <a:ext cx="6460500" cy="634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2400"/>
              <a:t>By Group 5: </a:t>
            </a:r>
            <a:endParaRPr sz="2400"/>
          </a:p>
          <a:p>
            <a:pPr indent="0" lvl="0" marL="0">
              <a:spcBef>
                <a:spcPts val="0"/>
              </a:spcBef>
              <a:spcAft>
                <a:spcPts val="0"/>
              </a:spcAft>
              <a:buNone/>
            </a:pPr>
            <a:r>
              <a:rPr lang="en" sz="2400"/>
              <a:t> Chris Garcia, Daniel Schwicht, &amp; Jashod Roy</a:t>
            </a:r>
            <a:endParaRPr sz="2400"/>
          </a:p>
        </p:txBody>
      </p:sp>
      <p:sp>
        <p:nvSpPr>
          <p:cNvPr id="74" name="Shape 74"/>
          <p:cNvSpPr txBox="1"/>
          <p:nvPr>
            <p:ph idx="1" type="subTitle"/>
          </p:nvPr>
        </p:nvSpPr>
        <p:spPr>
          <a:xfrm>
            <a:off x="2390275" y="3962950"/>
            <a:ext cx="6331500" cy="6348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i="1" lang="en" sz="2400"/>
              <a:t>Brigham Young University</a:t>
            </a:r>
            <a:r>
              <a:rPr lang="en" sz="2400"/>
              <a:t>, CE En 544</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descr="A mixture of heavy rain and soft soil created a recipe for disaster in Oso, Wash. WSJ's Jason Bellini reports. Photo: Next Media Animation.  Subscribe to the WSJ channel here: http://bit.ly/14Q81Xy  Visit the WSJ channel for more video: https://www.youtube.com/wsjdigitalnetwork  More from the Wall Street Journal: Visit WSJ.com: http://online.wsj.com/home-page  Follow WSJ on Facebook: http://www.facebook.com/wsjlive Follow WSJ on Google+: https://plus.google.com/+wsj/posts Follow WSJ on Twitter: https://twitter.com/WSJLive Follow WSJ on Instagram: http://instagram.com/wsj Follow WSJ on Pinterest: http://www.pinterest.com/wsj/ Follow WSJ on Tumblr: http://www.tumblr.com/tagged/wall-street-journal" id="148" name="Shape 148" title="Washington Mudslide: How it Really Happened">
            <a:hlinkClick r:id="rId3"/>
          </p:cNvPr>
          <p:cNvSpPr/>
          <p:nvPr/>
        </p:nvSpPr>
        <p:spPr>
          <a:xfrm>
            <a:off x="0" y="-857262"/>
            <a:ext cx="9144000" cy="6858015"/>
          </a:xfrm>
          <a:prstGeom prst="rect">
            <a:avLst/>
          </a:prstGeom>
          <a:blipFill>
            <a:blip r:embed="rId4">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Shape 153"/>
          <p:cNvPicPr preferRelativeResize="0"/>
          <p:nvPr/>
        </p:nvPicPr>
        <p:blipFill>
          <a:blip r:embed="rId3">
            <a:alphaModFix/>
          </a:blip>
          <a:stretch>
            <a:fillRect/>
          </a:stretch>
        </p:blipFill>
        <p:spPr>
          <a:xfrm>
            <a:off x="195725" y="-1299025"/>
            <a:ext cx="8570614" cy="6442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Slope Profile</a:t>
            </a:r>
            <a:endParaRPr/>
          </a:p>
        </p:txBody>
      </p:sp>
      <p:sp>
        <p:nvSpPr>
          <p:cNvPr id="159" name="Shape 15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60" name="Shape 160"/>
          <p:cNvPicPr preferRelativeResize="0"/>
          <p:nvPr/>
        </p:nvPicPr>
        <p:blipFill>
          <a:blip r:embed="rId3">
            <a:alphaModFix/>
          </a:blip>
          <a:stretch>
            <a:fillRect/>
          </a:stretch>
        </p:blipFill>
        <p:spPr>
          <a:xfrm>
            <a:off x="0" y="1460513"/>
            <a:ext cx="9144001" cy="36829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Shape 165"/>
          <p:cNvPicPr preferRelativeResize="0"/>
          <p:nvPr/>
        </p:nvPicPr>
        <p:blipFill>
          <a:blip r:embed="rId3">
            <a:alphaModFix/>
          </a:blip>
          <a:stretch>
            <a:fillRect/>
          </a:stretch>
        </p:blipFill>
        <p:spPr>
          <a:xfrm>
            <a:off x="0" y="1460513"/>
            <a:ext cx="9144001" cy="3682984"/>
          </a:xfrm>
          <a:prstGeom prst="rect">
            <a:avLst/>
          </a:prstGeom>
          <a:noFill/>
          <a:ln>
            <a:noFill/>
          </a:ln>
        </p:spPr>
      </p:pic>
      <p:sp>
        <p:nvSpPr>
          <p:cNvPr id="166" name="Shape 16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Hypothesized Failure Surfaces</a:t>
            </a:r>
            <a:endParaRPr/>
          </a:p>
        </p:txBody>
      </p:sp>
      <p:sp>
        <p:nvSpPr>
          <p:cNvPr id="167" name="Shape 167"/>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68" name="Shape 168"/>
          <p:cNvPicPr preferRelativeResize="0"/>
          <p:nvPr/>
        </p:nvPicPr>
        <p:blipFill>
          <a:blip r:embed="rId4">
            <a:alphaModFix/>
          </a:blip>
          <a:stretch>
            <a:fillRect/>
          </a:stretch>
        </p:blipFill>
        <p:spPr>
          <a:xfrm>
            <a:off x="0" y="1518033"/>
            <a:ext cx="9143999" cy="35962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74" name="Shape 174"/>
          <p:cNvPicPr preferRelativeResize="0"/>
          <p:nvPr/>
        </p:nvPicPr>
        <p:blipFill rotWithShape="1">
          <a:blip r:embed="rId3">
            <a:alphaModFix/>
          </a:blip>
          <a:srcRect b="6418" l="5764" r="2154" t="34043"/>
          <a:stretch/>
        </p:blipFill>
        <p:spPr>
          <a:xfrm>
            <a:off x="208425" y="2727150"/>
            <a:ext cx="8935576" cy="2306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Phase I</a:t>
            </a:r>
            <a:endParaRPr/>
          </a:p>
        </p:txBody>
      </p:sp>
      <p:sp>
        <p:nvSpPr>
          <p:cNvPr id="180" name="Shape 18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81" name="Shape 181"/>
          <p:cNvPicPr preferRelativeResize="0"/>
          <p:nvPr/>
        </p:nvPicPr>
        <p:blipFill rotWithShape="1">
          <a:blip r:embed="rId3">
            <a:alphaModFix/>
          </a:blip>
          <a:srcRect b="5878" l="0" r="0" t="20646"/>
          <a:stretch/>
        </p:blipFill>
        <p:spPr>
          <a:xfrm>
            <a:off x="263275" y="1248789"/>
            <a:ext cx="8880725" cy="38947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Failure Comparison</a:t>
            </a:r>
            <a:endParaRPr/>
          </a:p>
        </p:txBody>
      </p:sp>
      <p:sp>
        <p:nvSpPr>
          <p:cNvPr id="187" name="Shape 187"/>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188" name="Shape 188"/>
          <p:cNvPicPr preferRelativeResize="0"/>
          <p:nvPr/>
        </p:nvPicPr>
        <p:blipFill>
          <a:blip r:embed="rId3">
            <a:alphaModFix/>
          </a:blip>
          <a:stretch>
            <a:fillRect/>
          </a:stretch>
        </p:blipFill>
        <p:spPr>
          <a:xfrm>
            <a:off x="0" y="1547258"/>
            <a:ext cx="9143999" cy="3596242"/>
          </a:xfrm>
          <a:prstGeom prst="rect">
            <a:avLst/>
          </a:prstGeom>
          <a:noFill/>
          <a:ln>
            <a:noFill/>
          </a:ln>
        </p:spPr>
      </p:pic>
      <p:pic>
        <p:nvPicPr>
          <p:cNvPr id="189" name="Shape 189"/>
          <p:cNvPicPr preferRelativeResize="0"/>
          <p:nvPr/>
        </p:nvPicPr>
        <p:blipFill rotWithShape="1">
          <a:blip r:embed="rId4">
            <a:alphaModFix amt="71000"/>
          </a:blip>
          <a:srcRect b="5878" l="0" r="0" t="20646"/>
          <a:stretch/>
        </p:blipFill>
        <p:spPr>
          <a:xfrm>
            <a:off x="-1583820" y="1150808"/>
            <a:ext cx="7721575" cy="3386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5" name="Shape 19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96" name="Shape 196"/>
          <p:cNvPicPr preferRelativeResize="0"/>
          <p:nvPr/>
        </p:nvPicPr>
        <p:blipFill rotWithShape="1">
          <a:blip r:embed="rId3">
            <a:alphaModFix/>
          </a:blip>
          <a:srcRect b="10184" l="0" r="0" t="24736"/>
          <a:stretch/>
        </p:blipFill>
        <p:spPr>
          <a:xfrm>
            <a:off x="0" y="2629125"/>
            <a:ext cx="9144000" cy="2514375"/>
          </a:xfrm>
          <a:prstGeom prst="rect">
            <a:avLst/>
          </a:prstGeom>
          <a:noFill/>
          <a:ln>
            <a:noFill/>
          </a:ln>
        </p:spPr>
      </p:pic>
      <p:pic>
        <p:nvPicPr>
          <p:cNvPr id="197" name="Shape 197"/>
          <p:cNvPicPr preferRelativeResize="0"/>
          <p:nvPr/>
        </p:nvPicPr>
        <p:blipFill>
          <a:blip r:embed="rId4">
            <a:alphaModFix/>
          </a:blip>
          <a:stretch>
            <a:fillRect/>
          </a:stretch>
        </p:blipFill>
        <p:spPr>
          <a:xfrm>
            <a:off x="0" y="2639365"/>
            <a:ext cx="9143999" cy="23728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03" name="Shape 20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04" name="Shape 204"/>
          <p:cNvPicPr preferRelativeResize="0"/>
          <p:nvPr/>
        </p:nvPicPr>
        <p:blipFill rotWithShape="1">
          <a:blip r:embed="rId3">
            <a:alphaModFix/>
          </a:blip>
          <a:srcRect b="20505" l="0" r="0" t="20316"/>
          <a:stretch/>
        </p:blipFill>
        <p:spPr>
          <a:xfrm>
            <a:off x="-15658" y="2391952"/>
            <a:ext cx="9143999" cy="2552175"/>
          </a:xfrm>
          <a:prstGeom prst="rect">
            <a:avLst/>
          </a:prstGeom>
          <a:noFill/>
          <a:ln>
            <a:noFill/>
          </a:ln>
        </p:spPr>
      </p:pic>
      <p:pic>
        <p:nvPicPr>
          <p:cNvPr id="205" name="Shape 205"/>
          <p:cNvPicPr preferRelativeResize="0"/>
          <p:nvPr/>
        </p:nvPicPr>
        <p:blipFill>
          <a:blip r:embed="rId4">
            <a:alphaModFix/>
          </a:blip>
          <a:stretch>
            <a:fillRect/>
          </a:stretch>
        </p:blipFill>
        <p:spPr>
          <a:xfrm>
            <a:off x="-15650" y="2019684"/>
            <a:ext cx="9144000" cy="29244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Failure Comparison</a:t>
            </a:r>
            <a:endParaRPr/>
          </a:p>
        </p:txBody>
      </p:sp>
      <p:sp>
        <p:nvSpPr>
          <p:cNvPr id="211" name="Shape 211"/>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212" name="Shape 212"/>
          <p:cNvPicPr preferRelativeResize="0"/>
          <p:nvPr/>
        </p:nvPicPr>
        <p:blipFill>
          <a:blip r:embed="rId3">
            <a:alphaModFix/>
          </a:blip>
          <a:stretch>
            <a:fillRect/>
          </a:stretch>
        </p:blipFill>
        <p:spPr>
          <a:xfrm>
            <a:off x="0" y="1547258"/>
            <a:ext cx="9143999" cy="3596242"/>
          </a:xfrm>
          <a:prstGeom prst="rect">
            <a:avLst/>
          </a:prstGeom>
          <a:noFill/>
          <a:ln>
            <a:noFill/>
          </a:ln>
        </p:spPr>
      </p:pic>
      <p:pic>
        <p:nvPicPr>
          <p:cNvPr id="213" name="Shape 213"/>
          <p:cNvPicPr preferRelativeResize="0"/>
          <p:nvPr/>
        </p:nvPicPr>
        <p:blipFill>
          <a:blip r:embed="rId4">
            <a:alphaModFix amt="75000"/>
          </a:blip>
          <a:stretch>
            <a:fillRect/>
          </a:stretch>
        </p:blipFill>
        <p:spPr>
          <a:xfrm>
            <a:off x="-2141775" y="1838597"/>
            <a:ext cx="8381849" cy="268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Shape 79"/>
          <p:cNvSpPr txBox="1"/>
          <p:nvPr>
            <p:ph type="title"/>
          </p:nvPr>
        </p:nvSpPr>
        <p:spPr>
          <a:xfrm>
            <a:off x="2400250" y="575950"/>
            <a:ext cx="6321600" cy="1019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4800"/>
              <a:t>Background</a:t>
            </a:r>
            <a:endParaRPr sz="4800"/>
          </a:p>
        </p:txBody>
      </p:sp>
      <p:sp>
        <p:nvSpPr>
          <p:cNvPr id="80" name="Shape 80"/>
          <p:cNvSpPr txBox="1"/>
          <p:nvPr>
            <p:ph idx="1" type="body"/>
          </p:nvPr>
        </p:nvSpPr>
        <p:spPr>
          <a:xfrm>
            <a:off x="2410375" y="1595775"/>
            <a:ext cx="6321600" cy="3002400"/>
          </a:xfrm>
          <a:prstGeom prst="rect">
            <a:avLst/>
          </a:prstGeom>
        </p:spPr>
        <p:txBody>
          <a:bodyPr anchorCtr="0" anchor="t" bIns="91425" lIns="91425" spcFirstLastPara="1" rIns="91425" wrap="square" tIns="91425">
            <a:noAutofit/>
          </a:bodyPr>
          <a:lstStyle/>
          <a:p>
            <a:pPr indent="-381000" lvl="0" marL="457200" rtl="0">
              <a:lnSpc>
                <a:spcPct val="150000"/>
              </a:lnSpc>
              <a:spcBef>
                <a:spcPts val="0"/>
              </a:spcBef>
              <a:spcAft>
                <a:spcPts val="0"/>
              </a:spcAft>
              <a:buSzPts val="2400"/>
              <a:buChar char="●"/>
            </a:pPr>
            <a:r>
              <a:rPr lang="en" sz="2400"/>
              <a:t>Occurred in March 2014</a:t>
            </a:r>
            <a:endParaRPr sz="2400"/>
          </a:p>
          <a:p>
            <a:pPr indent="-381000" lvl="0" marL="457200" rtl="0">
              <a:lnSpc>
                <a:spcPct val="150000"/>
              </a:lnSpc>
              <a:spcBef>
                <a:spcPts val="0"/>
              </a:spcBef>
              <a:spcAft>
                <a:spcPts val="0"/>
              </a:spcAft>
              <a:buSzPts val="2400"/>
              <a:buChar char="●"/>
            </a:pPr>
            <a:r>
              <a:rPr lang="en" sz="2400"/>
              <a:t>Killed 43</a:t>
            </a:r>
            <a:endParaRPr sz="2400"/>
          </a:p>
          <a:p>
            <a:pPr indent="-381000" lvl="0" marL="457200" rtl="0">
              <a:lnSpc>
                <a:spcPct val="150000"/>
              </a:lnSpc>
              <a:spcBef>
                <a:spcPts val="0"/>
              </a:spcBef>
              <a:spcAft>
                <a:spcPts val="0"/>
              </a:spcAft>
              <a:buSzPts val="2400"/>
              <a:buChar char="●"/>
            </a:pPr>
            <a:r>
              <a:rPr lang="en" sz="2400"/>
              <a:t>$12 million cited as a </a:t>
            </a:r>
            <a:r>
              <a:rPr i="1" lang="en" sz="2400"/>
              <a:t>conservative </a:t>
            </a:r>
            <a:r>
              <a:rPr lang="en" sz="2400"/>
              <a:t>estimate </a:t>
            </a:r>
            <a:endParaRPr sz="2400"/>
          </a:p>
          <a:p>
            <a:pPr indent="-381000" lvl="0" marL="457200" rtl="0">
              <a:lnSpc>
                <a:spcPct val="150000"/>
              </a:lnSpc>
              <a:spcBef>
                <a:spcPts val="0"/>
              </a:spcBef>
              <a:spcAft>
                <a:spcPts val="0"/>
              </a:spcAft>
              <a:buSzPts val="2400"/>
              <a:buChar char="●"/>
            </a:pPr>
            <a:r>
              <a:rPr lang="en" sz="2400"/>
              <a:t>Residents informed… not very well</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0" st="0"/>
                                            </p:txEl>
                                          </p:spTgt>
                                        </p:tgtEl>
                                        <p:attrNameLst>
                                          <p:attrName>style.visibility</p:attrName>
                                        </p:attrNameLst>
                                      </p:cBhvr>
                                      <p:to>
                                        <p:strVal val="visible"/>
                                      </p:to>
                                    </p:set>
                                    <p:animEffect filter="fade" transition="in">
                                      <p:cBhvr>
                                        <p:cTn dur="1000"/>
                                        <p:tgtEl>
                                          <p:spTgt spid="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1" st="1"/>
                                            </p:txEl>
                                          </p:spTgt>
                                        </p:tgtEl>
                                        <p:attrNameLst>
                                          <p:attrName>style.visibility</p:attrName>
                                        </p:attrNameLst>
                                      </p:cBhvr>
                                      <p:to>
                                        <p:strVal val="visible"/>
                                      </p:to>
                                    </p:set>
                                    <p:animEffect filter="fade" transition="in">
                                      <p:cBhvr>
                                        <p:cTn dur="1000"/>
                                        <p:tgtEl>
                                          <p:spTgt spid="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2" st="2"/>
                                            </p:txEl>
                                          </p:spTgt>
                                        </p:tgtEl>
                                        <p:attrNameLst>
                                          <p:attrName>style.visibility</p:attrName>
                                        </p:attrNameLst>
                                      </p:cBhvr>
                                      <p:to>
                                        <p:strVal val="visible"/>
                                      </p:to>
                                    </p:set>
                                    <p:animEffect filter="fade" transition="in">
                                      <p:cBhvr>
                                        <p:cTn dur="1000"/>
                                        <p:tgtEl>
                                          <p:spTgt spid="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xEl>
                                              <p:pRg end="3" st="3"/>
                                            </p:txEl>
                                          </p:spTgt>
                                        </p:tgtEl>
                                        <p:attrNameLst>
                                          <p:attrName>style.visibility</p:attrName>
                                        </p:attrNameLst>
                                      </p:cBhvr>
                                      <p:to>
                                        <p:strVal val="visible"/>
                                      </p:to>
                                    </p:set>
                                    <p:animEffect filter="fade" transition="in">
                                      <p:cBhvr>
                                        <p:cTn dur="1000"/>
                                        <p:tgtEl>
                                          <p:spTgt spid="8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Phase II</a:t>
            </a:r>
            <a:endParaRPr/>
          </a:p>
        </p:txBody>
      </p:sp>
      <p:sp>
        <p:nvSpPr>
          <p:cNvPr id="219" name="Shape 21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20" name="Shape 220"/>
          <p:cNvPicPr preferRelativeResize="0"/>
          <p:nvPr/>
        </p:nvPicPr>
        <p:blipFill rotWithShape="1">
          <a:blip r:embed="rId3">
            <a:alphaModFix/>
          </a:blip>
          <a:srcRect b="9284" l="0" r="0" t="33300"/>
          <a:stretch/>
        </p:blipFill>
        <p:spPr>
          <a:xfrm>
            <a:off x="454125" y="2604350"/>
            <a:ext cx="8348875" cy="227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6" name="Shape 22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27" name="Shape 227"/>
          <p:cNvPicPr preferRelativeResize="0"/>
          <p:nvPr/>
        </p:nvPicPr>
        <p:blipFill>
          <a:blip r:embed="rId3">
            <a:alphaModFix/>
          </a:blip>
          <a:stretch>
            <a:fillRect/>
          </a:stretch>
        </p:blipFill>
        <p:spPr>
          <a:xfrm>
            <a:off x="-1613773" y="2654000"/>
            <a:ext cx="10429026" cy="2589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33" name="Shape 23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34" name="Shape 234"/>
          <p:cNvPicPr preferRelativeResize="0"/>
          <p:nvPr/>
        </p:nvPicPr>
        <p:blipFill>
          <a:blip r:embed="rId3">
            <a:alphaModFix/>
          </a:blip>
          <a:stretch>
            <a:fillRect/>
          </a:stretch>
        </p:blipFill>
        <p:spPr>
          <a:xfrm>
            <a:off x="-1643538" y="1931677"/>
            <a:ext cx="10526850" cy="3241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Failure Comparison</a:t>
            </a:r>
            <a:endParaRPr/>
          </a:p>
        </p:txBody>
      </p:sp>
      <p:sp>
        <p:nvSpPr>
          <p:cNvPr id="240" name="Shape 24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241" name="Shape 241"/>
          <p:cNvPicPr preferRelativeResize="0"/>
          <p:nvPr/>
        </p:nvPicPr>
        <p:blipFill>
          <a:blip r:embed="rId3">
            <a:alphaModFix/>
          </a:blip>
          <a:stretch>
            <a:fillRect/>
          </a:stretch>
        </p:blipFill>
        <p:spPr>
          <a:xfrm>
            <a:off x="0" y="1547258"/>
            <a:ext cx="9143999" cy="3596242"/>
          </a:xfrm>
          <a:prstGeom prst="rect">
            <a:avLst/>
          </a:prstGeom>
          <a:noFill/>
          <a:ln>
            <a:noFill/>
          </a:ln>
        </p:spPr>
      </p:pic>
      <p:pic>
        <p:nvPicPr>
          <p:cNvPr id="242" name="Shape 242"/>
          <p:cNvPicPr preferRelativeResize="0"/>
          <p:nvPr/>
        </p:nvPicPr>
        <p:blipFill>
          <a:blip r:embed="rId4">
            <a:alphaModFix amt="75000"/>
          </a:blip>
          <a:stretch>
            <a:fillRect/>
          </a:stretch>
        </p:blipFill>
        <p:spPr>
          <a:xfrm>
            <a:off x="-3396150" y="1833825"/>
            <a:ext cx="9267276" cy="285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Phase II (circular)</a:t>
            </a:r>
            <a:endParaRPr/>
          </a:p>
        </p:txBody>
      </p:sp>
      <p:sp>
        <p:nvSpPr>
          <p:cNvPr id="248" name="Shape 24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249" name="Shape 249"/>
          <p:cNvPicPr preferRelativeResize="0"/>
          <p:nvPr/>
        </p:nvPicPr>
        <p:blipFill rotWithShape="1">
          <a:blip r:embed="rId3">
            <a:alphaModFix/>
          </a:blip>
          <a:srcRect b="5488" l="0" r="-2669" t="16104"/>
          <a:stretch/>
        </p:blipFill>
        <p:spPr>
          <a:xfrm>
            <a:off x="-26342" y="1298400"/>
            <a:ext cx="8954576" cy="3661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Shape 25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Conclusion</a:t>
            </a:r>
            <a:endParaRPr/>
          </a:p>
        </p:txBody>
      </p:sp>
      <p:sp>
        <p:nvSpPr>
          <p:cNvPr id="255" name="Shape 25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UTEXAS analysis supports Stark’s conclusions</a:t>
            </a:r>
            <a:endParaRPr/>
          </a:p>
          <a:p>
            <a:pPr indent="0" lvl="0" marL="0">
              <a:spcBef>
                <a:spcPts val="1600"/>
              </a:spcBef>
              <a:spcAft>
                <a:spcPts val="0"/>
              </a:spcAft>
              <a:buNone/>
            </a:pPr>
            <a:r>
              <a:rPr lang="en"/>
              <a:t>Circular failure NOT appropriate for anisotropic profile</a:t>
            </a:r>
            <a:endParaRPr/>
          </a:p>
          <a:p>
            <a:pPr indent="0" lvl="0" marL="0">
              <a:spcBef>
                <a:spcPts val="1600"/>
              </a:spcBef>
              <a:spcAft>
                <a:spcPts val="1600"/>
              </a:spcAft>
              <a:buNone/>
            </a:pPr>
            <a:r>
              <a:rPr lang="en"/>
              <a:t>Slope failure expected without influence of deforestation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0" st="0"/>
                                            </p:txEl>
                                          </p:spTgt>
                                        </p:tgtEl>
                                        <p:attrNameLst>
                                          <p:attrName>style.visibility</p:attrName>
                                        </p:attrNameLst>
                                      </p:cBhvr>
                                      <p:to>
                                        <p:strVal val="visible"/>
                                      </p:to>
                                    </p:set>
                                    <p:animEffect filter="fade" transition="in">
                                      <p:cBhvr>
                                        <p:cTn dur="1000"/>
                                        <p:tgtEl>
                                          <p:spTgt spid="2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 st="1"/>
                                            </p:txEl>
                                          </p:spTgt>
                                        </p:tgtEl>
                                        <p:attrNameLst>
                                          <p:attrName>style.visibility</p:attrName>
                                        </p:attrNameLst>
                                      </p:cBhvr>
                                      <p:to>
                                        <p:strVal val="visible"/>
                                      </p:to>
                                    </p:set>
                                    <p:animEffect filter="fade" transition="in">
                                      <p:cBhvr>
                                        <p:cTn dur="1000"/>
                                        <p:tgtEl>
                                          <p:spTgt spid="2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2" st="2"/>
                                            </p:txEl>
                                          </p:spTgt>
                                        </p:tgtEl>
                                        <p:attrNameLst>
                                          <p:attrName>style.visibility</p:attrName>
                                        </p:attrNameLst>
                                      </p:cBhvr>
                                      <p:to>
                                        <p:strVal val="visible"/>
                                      </p:to>
                                    </p:set>
                                    <p:animEffect filter="fade" transition="in">
                                      <p:cBhvr>
                                        <p:cTn dur="1000"/>
                                        <p:tgtEl>
                                          <p:spTgt spid="25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86" name="Shape 8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87" name="Shape 87"/>
          <p:cNvPicPr preferRelativeResize="0"/>
          <p:nvPr/>
        </p:nvPicPr>
        <p:blipFill rotWithShape="1">
          <a:blip r:embed="rId3">
            <a:alphaModFix/>
          </a:blip>
          <a:srcRect b="14581" l="18626" r="0" t="7403"/>
          <a:stretch/>
        </p:blipFill>
        <p:spPr>
          <a:xfrm>
            <a:off x="109987" y="0"/>
            <a:ext cx="8924026" cy="5143501"/>
          </a:xfrm>
          <a:prstGeom prst="rect">
            <a:avLst/>
          </a:prstGeom>
          <a:noFill/>
          <a:ln>
            <a:noFill/>
          </a:ln>
        </p:spPr>
      </p:pic>
      <p:sp>
        <p:nvSpPr>
          <p:cNvPr id="88" name="Shape 88"/>
          <p:cNvSpPr txBox="1"/>
          <p:nvPr/>
        </p:nvSpPr>
        <p:spPr>
          <a:xfrm>
            <a:off x="829875" y="3362425"/>
            <a:ext cx="2066700" cy="1017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chemeClr val="dk1"/>
                </a:solidFill>
              </a:rPr>
              <a:t>July </a:t>
            </a:r>
            <a:endParaRPr sz="3000">
              <a:solidFill>
                <a:schemeClr val="dk1"/>
              </a:solidFill>
            </a:endParaRPr>
          </a:p>
          <a:p>
            <a:pPr indent="0" lvl="0" marL="0">
              <a:spcBef>
                <a:spcPts val="0"/>
              </a:spcBef>
              <a:spcAft>
                <a:spcPts val="0"/>
              </a:spcAft>
              <a:buNone/>
            </a:pPr>
            <a:r>
              <a:rPr lang="en" sz="3000">
                <a:solidFill>
                  <a:schemeClr val="dk1"/>
                </a:solidFill>
              </a:rPr>
              <a:t>2003</a:t>
            </a:r>
            <a:endParaRPr sz="3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Shape 9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4" name="Shape 9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95" name="Shape 95"/>
          <p:cNvPicPr preferRelativeResize="0"/>
          <p:nvPr/>
        </p:nvPicPr>
        <p:blipFill rotWithShape="1">
          <a:blip r:embed="rId3">
            <a:alphaModFix/>
          </a:blip>
          <a:srcRect b="14575" l="18307" r="0" t="7232"/>
          <a:stretch/>
        </p:blipFill>
        <p:spPr>
          <a:xfrm>
            <a:off x="86955" y="0"/>
            <a:ext cx="8938776" cy="5143501"/>
          </a:xfrm>
          <a:prstGeom prst="rect">
            <a:avLst/>
          </a:prstGeom>
          <a:noFill/>
          <a:ln>
            <a:noFill/>
          </a:ln>
        </p:spPr>
      </p:pic>
      <p:sp>
        <p:nvSpPr>
          <p:cNvPr id="96" name="Shape 96"/>
          <p:cNvSpPr/>
          <p:nvPr/>
        </p:nvSpPr>
        <p:spPr>
          <a:xfrm>
            <a:off x="2909150" y="1740050"/>
            <a:ext cx="1131000" cy="113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7" name="Shape 97"/>
          <p:cNvSpPr txBox="1"/>
          <p:nvPr/>
        </p:nvSpPr>
        <p:spPr>
          <a:xfrm>
            <a:off x="829875" y="3362425"/>
            <a:ext cx="2066700" cy="1017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chemeClr val="dk1"/>
                </a:solidFill>
              </a:rPr>
              <a:t>July </a:t>
            </a:r>
            <a:endParaRPr sz="3000">
              <a:solidFill>
                <a:schemeClr val="dk1"/>
              </a:solidFill>
            </a:endParaRPr>
          </a:p>
          <a:p>
            <a:pPr indent="0" lvl="0" marL="0" rtl="0">
              <a:spcBef>
                <a:spcPts val="0"/>
              </a:spcBef>
              <a:spcAft>
                <a:spcPts val="0"/>
              </a:spcAft>
              <a:buNone/>
            </a:pPr>
            <a:r>
              <a:rPr lang="en" sz="3000">
                <a:solidFill>
                  <a:schemeClr val="dk1"/>
                </a:solidFill>
              </a:rPr>
              <a:t>2005</a:t>
            </a:r>
            <a:endParaRPr sz="30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Shape 10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3" name="Shape 10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04" name="Shape 104"/>
          <p:cNvPicPr preferRelativeResize="0"/>
          <p:nvPr/>
        </p:nvPicPr>
        <p:blipFill rotWithShape="1">
          <a:blip r:embed="rId3">
            <a:alphaModFix/>
          </a:blip>
          <a:srcRect b="14397" l="18307" r="0" t="7053"/>
          <a:stretch/>
        </p:blipFill>
        <p:spPr>
          <a:xfrm>
            <a:off x="99292" y="-5741"/>
            <a:ext cx="8898435" cy="5143501"/>
          </a:xfrm>
          <a:prstGeom prst="rect">
            <a:avLst/>
          </a:prstGeom>
          <a:noFill/>
          <a:ln>
            <a:noFill/>
          </a:ln>
        </p:spPr>
      </p:pic>
      <p:sp>
        <p:nvSpPr>
          <p:cNvPr id="105" name="Shape 105"/>
          <p:cNvSpPr/>
          <p:nvPr/>
        </p:nvSpPr>
        <p:spPr>
          <a:xfrm>
            <a:off x="3623525" y="2464600"/>
            <a:ext cx="1131000" cy="113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6" name="Shape 106"/>
          <p:cNvSpPr txBox="1"/>
          <p:nvPr/>
        </p:nvSpPr>
        <p:spPr>
          <a:xfrm>
            <a:off x="829875" y="3362425"/>
            <a:ext cx="2066700" cy="1017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chemeClr val="dk1"/>
                </a:solidFill>
              </a:rPr>
              <a:t>April</a:t>
            </a:r>
            <a:endParaRPr sz="3000">
              <a:solidFill>
                <a:schemeClr val="dk1"/>
              </a:solidFill>
            </a:endParaRPr>
          </a:p>
          <a:p>
            <a:pPr indent="0" lvl="0" marL="0" rtl="0">
              <a:spcBef>
                <a:spcPts val="0"/>
              </a:spcBef>
              <a:spcAft>
                <a:spcPts val="0"/>
              </a:spcAft>
              <a:buNone/>
            </a:pPr>
            <a:r>
              <a:rPr lang="en" sz="3000">
                <a:solidFill>
                  <a:schemeClr val="dk1"/>
                </a:solidFill>
              </a:rPr>
              <a:t>2006</a:t>
            </a:r>
            <a:endParaRPr sz="3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2" name="Shape 112"/>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13" name="Shape 113"/>
          <p:cNvPicPr preferRelativeResize="0"/>
          <p:nvPr/>
        </p:nvPicPr>
        <p:blipFill rotWithShape="1">
          <a:blip r:embed="rId3">
            <a:alphaModFix/>
          </a:blip>
          <a:srcRect b="14703" l="18659" r="0" t="7456"/>
          <a:stretch/>
        </p:blipFill>
        <p:spPr>
          <a:xfrm>
            <a:off x="78033" y="0"/>
            <a:ext cx="8940956" cy="5143501"/>
          </a:xfrm>
          <a:prstGeom prst="rect">
            <a:avLst/>
          </a:prstGeom>
          <a:noFill/>
          <a:ln>
            <a:noFill/>
          </a:ln>
        </p:spPr>
      </p:pic>
      <p:sp>
        <p:nvSpPr>
          <p:cNvPr id="114" name="Shape 114"/>
          <p:cNvSpPr/>
          <p:nvPr/>
        </p:nvSpPr>
        <p:spPr>
          <a:xfrm>
            <a:off x="3784700" y="901025"/>
            <a:ext cx="1960800" cy="1960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5" name="Shape 115"/>
          <p:cNvSpPr txBox="1"/>
          <p:nvPr/>
        </p:nvSpPr>
        <p:spPr>
          <a:xfrm>
            <a:off x="829875" y="3362425"/>
            <a:ext cx="2066700" cy="1017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chemeClr val="dk1"/>
                </a:solidFill>
              </a:rPr>
              <a:t>September</a:t>
            </a:r>
            <a:endParaRPr sz="3000">
              <a:solidFill>
                <a:schemeClr val="dk1"/>
              </a:solidFill>
            </a:endParaRPr>
          </a:p>
          <a:p>
            <a:pPr indent="0" lvl="0" marL="0" rtl="0">
              <a:spcBef>
                <a:spcPts val="0"/>
              </a:spcBef>
              <a:spcAft>
                <a:spcPts val="0"/>
              </a:spcAft>
              <a:buNone/>
            </a:pPr>
            <a:r>
              <a:rPr lang="en" sz="3000">
                <a:solidFill>
                  <a:schemeClr val="dk1"/>
                </a:solidFill>
              </a:rPr>
              <a:t>2009</a:t>
            </a:r>
            <a:endParaRPr sz="3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22" name="Shape 122"/>
          <p:cNvPicPr preferRelativeResize="0"/>
          <p:nvPr/>
        </p:nvPicPr>
        <p:blipFill rotWithShape="1">
          <a:blip r:embed="rId3">
            <a:alphaModFix/>
          </a:blip>
          <a:srcRect b="14575" l="19270" r="0" t="7232"/>
          <a:stretch/>
        </p:blipFill>
        <p:spPr>
          <a:xfrm>
            <a:off x="178599" y="0"/>
            <a:ext cx="8833772" cy="5143501"/>
          </a:xfrm>
          <a:prstGeom prst="rect">
            <a:avLst/>
          </a:prstGeom>
          <a:noFill/>
          <a:ln>
            <a:noFill/>
          </a:ln>
        </p:spPr>
      </p:pic>
      <p:sp>
        <p:nvSpPr>
          <p:cNvPr id="123" name="Shape 123"/>
          <p:cNvSpPr/>
          <p:nvPr/>
        </p:nvSpPr>
        <p:spPr>
          <a:xfrm>
            <a:off x="2580825" y="1138150"/>
            <a:ext cx="1131000" cy="113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txBox="1"/>
          <p:nvPr/>
        </p:nvSpPr>
        <p:spPr>
          <a:xfrm>
            <a:off x="829875" y="3362425"/>
            <a:ext cx="2066700" cy="1017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chemeClr val="dk1"/>
                </a:solidFill>
              </a:rPr>
              <a:t>July</a:t>
            </a:r>
            <a:endParaRPr sz="3000">
              <a:solidFill>
                <a:schemeClr val="dk1"/>
              </a:solidFill>
            </a:endParaRPr>
          </a:p>
          <a:p>
            <a:pPr indent="0" lvl="0" marL="0" rtl="0">
              <a:spcBef>
                <a:spcPts val="0"/>
              </a:spcBef>
              <a:spcAft>
                <a:spcPts val="0"/>
              </a:spcAft>
              <a:buNone/>
            </a:pPr>
            <a:r>
              <a:rPr lang="en" sz="3000">
                <a:solidFill>
                  <a:schemeClr val="dk1"/>
                </a:solidFill>
              </a:rPr>
              <a:t>2013</a:t>
            </a:r>
            <a:endParaRPr sz="3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31" name="Shape 131"/>
          <p:cNvPicPr preferRelativeResize="0"/>
          <p:nvPr/>
        </p:nvPicPr>
        <p:blipFill rotWithShape="1">
          <a:blip r:embed="rId3">
            <a:alphaModFix/>
          </a:blip>
          <a:srcRect b="14698" l="18546" r="0" t="7286"/>
          <a:stretch/>
        </p:blipFill>
        <p:spPr>
          <a:xfrm>
            <a:off x="105838" y="-15658"/>
            <a:ext cx="8932337" cy="5143501"/>
          </a:xfrm>
          <a:prstGeom prst="rect">
            <a:avLst/>
          </a:prstGeom>
          <a:noFill/>
          <a:ln>
            <a:noFill/>
          </a:ln>
        </p:spPr>
      </p:pic>
      <p:sp>
        <p:nvSpPr>
          <p:cNvPr id="132" name="Shape 132"/>
          <p:cNvSpPr txBox="1"/>
          <p:nvPr/>
        </p:nvSpPr>
        <p:spPr>
          <a:xfrm>
            <a:off x="829875" y="3362425"/>
            <a:ext cx="2066700" cy="1017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chemeClr val="dk1"/>
                </a:solidFill>
              </a:rPr>
              <a:t>March</a:t>
            </a:r>
            <a:endParaRPr sz="3000">
              <a:solidFill>
                <a:schemeClr val="dk1"/>
              </a:solidFill>
            </a:endParaRPr>
          </a:p>
          <a:p>
            <a:pPr indent="0" lvl="0" marL="0" rtl="0">
              <a:spcBef>
                <a:spcPts val="0"/>
              </a:spcBef>
              <a:spcAft>
                <a:spcPts val="0"/>
              </a:spcAft>
              <a:buNone/>
            </a:pPr>
            <a:r>
              <a:rPr lang="en" sz="3000">
                <a:solidFill>
                  <a:schemeClr val="dk1"/>
                </a:solidFill>
              </a:rPr>
              <a:t>2014</a:t>
            </a:r>
            <a:endParaRPr sz="3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Shape 13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38" name="Shape 13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139" name="Shape 139"/>
          <p:cNvPicPr preferRelativeResize="0"/>
          <p:nvPr/>
        </p:nvPicPr>
        <p:blipFill rotWithShape="1">
          <a:blip r:embed="rId3">
            <a:alphaModFix/>
          </a:blip>
          <a:srcRect b="14698" l="18546" r="0" t="7286"/>
          <a:stretch/>
        </p:blipFill>
        <p:spPr>
          <a:xfrm>
            <a:off x="105838" y="-15658"/>
            <a:ext cx="8932337" cy="5143501"/>
          </a:xfrm>
          <a:prstGeom prst="rect">
            <a:avLst/>
          </a:prstGeom>
          <a:noFill/>
          <a:ln>
            <a:noFill/>
          </a:ln>
        </p:spPr>
      </p:pic>
      <p:sp>
        <p:nvSpPr>
          <p:cNvPr id="140" name="Shape 140"/>
          <p:cNvSpPr/>
          <p:nvPr/>
        </p:nvSpPr>
        <p:spPr>
          <a:xfrm>
            <a:off x="3784700" y="901025"/>
            <a:ext cx="1960800" cy="1960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 name="Shape 141"/>
          <p:cNvSpPr/>
          <p:nvPr/>
        </p:nvSpPr>
        <p:spPr>
          <a:xfrm>
            <a:off x="2580825" y="1138150"/>
            <a:ext cx="1131000" cy="113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 name="Shape 142"/>
          <p:cNvSpPr/>
          <p:nvPr/>
        </p:nvSpPr>
        <p:spPr>
          <a:xfrm>
            <a:off x="2909150" y="1740050"/>
            <a:ext cx="1131000" cy="113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Shape 143"/>
          <p:cNvSpPr/>
          <p:nvPr/>
        </p:nvSpPr>
        <p:spPr>
          <a:xfrm>
            <a:off x="3623525" y="2464600"/>
            <a:ext cx="1131000" cy="113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